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23A"/>
    <a:srgbClr val="3461A0"/>
    <a:srgbClr val="C96643"/>
    <a:srgbClr val="426EB0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4714"/>
  </p:normalViewPr>
  <p:slideViewPr>
    <p:cSldViewPr snapToGrid="0" snapToObjects="1">
      <p:cViewPr varScale="1">
        <p:scale>
          <a:sx n="80" d="100"/>
          <a:sy n="80" d="100"/>
        </p:scale>
        <p:origin x="8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en-US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11/12/2018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6" y="4082502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4" y="4061235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4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 txBox="1">
            <a:spLocks/>
          </p:cNvSpPr>
          <p:nvPr/>
        </p:nvSpPr>
        <p:spPr>
          <a:xfrm>
            <a:off x="763509" y="533888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Rubik" panose="00000500000000000000" pitchFamily="2" charset="-79"/>
                <a:cs typeface="Rubik" panose="00000500000000000000" pitchFamily="2" charset="-79"/>
              </a:rPr>
              <a:t>Attitude estimation with Extended Kalman Filter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it-IT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F5C08528-4D85-9842-9163-081797AAAC07}"/>
              </a:ext>
            </a:extLst>
          </p:cNvPr>
          <p:cNvSpPr txBox="1">
            <a:spLocks/>
          </p:cNvSpPr>
          <p:nvPr/>
        </p:nvSpPr>
        <p:spPr>
          <a:xfrm>
            <a:off x="1524000" y="2202657"/>
            <a:ext cx="9144000" cy="1759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400" smtClean="0">
                <a:latin typeface="Rubik" panose="00000500000000000000" pitchFamily="2" charset="-79"/>
                <a:cs typeface="Rubik" panose="00000500000000000000" pitchFamily="2" charset="-79"/>
              </a:rPr>
              <a:t>Mirko Mazzoleni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2400" smtClean="0">
                <a:latin typeface="Rubik" panose="00000500000000000000" pitchFamily="2" charset="-79"/>
                <a:cs typeface="Rubik" panose="00000500000000000000" pitchFamily="2" charset="-79"/>
              </a:rPr>
              <a:t>Corso di IDENTIFICAZIONE DEI MODELLI E ANALISI DEI DATI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1600" smtClean="0"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600" smtClean="0">
                <a:latin typeface="Rubik" panose="00000500000000000000" pitchFamily="2" charset="-79"/>
                <a:cs typeface="Rubik" panose="00000500000000000000" pitchFamily="2" charset="-79"/>
              </a:rPr>
              <a:t>A.A. 2018/2019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3038555" y="4074678"/>
            <a:ext cx="6114890" cy="2031616"/>
            <a:chOff x="2270406" y="4074678"/>
            <a:chExt cx="6114890" cy="2031616"/>
          </a:xfrm>
        </p:grpSpPr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406" y="4513299"/>
              <a:ext cx="1187169" cy="1154374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75" y="4074678"/>
              <a:ext cx="4737221" cy="2031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en-US" dirty="0"/>
              <a:t>Rotation matrix corresponding to a </a:t>
            </a:r>
            <a:r>
              <a:rPr lang="en-US" dirty="0" smtClean="0"/>
              <a:t>quaternion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6" y="2197056"/>
            <a:ext cx="11435482" cy="20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2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en-US" dirty="0"/>
              <a:t>Time derivative of a quaternion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462296"/>
            <a:ext cx="6264696" cy="1630437"/>
          </a:xfrm>
          <a:prstGeom prst="rect">
            <a:avLst/>
          </a:prstGeom>
        </p:spPr>
      </p:pic>
      <p:grpSp>
        <p:nvGrpSpPr>
          <p:cNvPr id="6" name="Gruppo 5"/>
          <p:cNvGrpSpPr/>
          <p:nvPr/>
        </p:nvGrpSpPr>
        <p:grpSpPr>
          <a:xfrm>
            <a:off x="4132333" y="4623606"/>
            <a:ext cx="4350618" cy="800100"/>
            <a:chOff x="767408" y="4725144"/>
            <a:chExt cx="4350618" cy="800100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08" y="4725144"/>
              <a:ext cx="1352550" cy="70485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9576" y="4725144"/>
              <a:ext cx="2838450" cy="8001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774828" y="3408413"/>
                <a:ext cx="5979714" cy="914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200" dirty="0" smtClean="0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  <a:sym typeface="Wingdings" panose="05000000000000000000" pitchFamily="2" charset="2"/>
                  </a:rPr>
                  <a:t>Discretize the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</m:acc>
                    <m:r>
                      <a:rPr lang="it-IT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𝑞</m:t>
                        </m:r>
                        <m:d>
                          <m:dPr>
                            <m:ctrlPr>
                              <a:rPr lang="it-IT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it-IT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𝑞</m:t>
                        </m:r>
                        <m:d>
                          <m:dPr>
                            <m:ctrlPr>
                              <a:rPr lang="it-IT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num>
                      <m:den>
                        <m:r>
                          <a:rPr lang="it-IT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  <m:r>
                      <a:rPr lang="it-IT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=⇒</m:t>
                    </m:r>
                  </m:oMath>
                </a14:m>
                <a:endParaRPr lang="it-IT" sz="2400" dirty="0">
                  <a:solidFill>
                    <a:srgbClr val="23373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8" y="3408413"/>
                <a:ext cx="5979714" cy="914994"/>
              </a:xfrm>
              <a:prstGeom prst="rect">
                <a:avLst/>
              </a:prstGeom>
              <a:blipFill>
                <a:blip r:embed="rId5"/>
                <a:stretch>
                  <a:fillRect l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49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5"/>
          <p:cNvSpPr>
            <a:spLocks noGrp="1"/>
          </p:cNvSpPr>
          <p:nvPr>
            <p:ph idx="1"/>
          </p:nvPr>
        </p:nvSpPr>
        <p:spPr>
          <a:xfrm>
            <a:off x="770677" y="1725463"/>
            <a:ext cx="10650645" cy="3953903"/>
          </a:xfr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Preprocessing and implementation of EKF</a:t>
            </a:r>
          </a:p>
          <a:p>
            <a:endParaRPr lang="en-US" dirty="0"/>
          </a:p>
        </p:txBody>
      </p:sp>
      <p:sp>
        <p:nvSpPr>
          <p:cNvPr id="17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4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Simple model</a:t>
            </a:r>
          </a:p>
        </p:txBody>
      </p:sp>
      <p:sp>
        <p:nvSpPr>
          <p:cNvPr id="19" name="Segnaposto contenuto 15"/>
          <p:cNvSpPr>
            <a:spLocks noGrp="1"/>
          </p:cNvSpPr>
          <p:nvPr>
            <p:ph idx="1"/>
          </p:nvPr>
        </p:nvSpPr>
        <p:spPr>
          <a:xfrm>
            <a:off x="774829" y="3215173"/>
            <a:ext cx="11102212" cy="263661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The unknown </a:t>
            </a:r>
            <a:r>
              <a:rPr lang="en-US" sz="2200" b="1" dirty="0">
                <a:solidFill>
                  <a:srgbClr val="23373B"/>
                </a:solidFill>
              </a:rPr>
              <a:t>states</a:t>
            </a:r>
            <a:r>
              <a:rPr lang="en-US" sz="2200" dirty="0">
                <a:solidFill>
                  <a:srgbClr val="23373B"/>
                </a:solidFill>
              </a:rPr>
              <a:t> are the quaternion components. We want to estimate them in order to obtain the object attitude which we do not measure (4-d vector</a:t>
            </a:r>
            <a:r>
              <a:rPr lang="en-US" sz="2200" dirty="0" smtClean="0">
                <a:solidFill>
                  <a:srgbClr val="23373B"/>
                </a:solidFill>
              </a:rPr>
              <a:t>)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23373B"/>
                </a:solidFill>
              </a:rPr>
              <a:t>Input: </a:t>
            </a:r>
            <a:r>
              <a:rPr lang="en-US" sz="2200" dirty="0">
                <a:solidFill>
                  <a:srgbClr val="23373B"/>
                </a:solidFill>
              </a:rPr>
              <a:t>gyroscope measurements (3-d vector</a:t>
            </a:r>
            <a:r>
              <a:rPr lang="en-US" sz="2200" dirty="0" smtClean="0">
                <a:solidFill>
                  <a:srgbClr val="23373B"/>
                </a:solidFill>
              </a:rPr>
              <a:t>)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23373B"/>
                </a:solidFill>
              </a:rPr>
              <a:t>Outputs: </a:t>
            </a:r>
            <a:r>
              <a:rPr lang="en-US" sz="2200" dirty="0">
                <a:solidFill>
                  <a:srgbClr val="23373B"/>
                </a:solidFill>
              </a:rPr>
              <a:t>accelerometers and magnetometer measurements (6-d vector)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47" y="1828469"/>
            <a:ext cx="7934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7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Model state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equations</a:t>
            </a:r>
            <a:endParaRPr lang="it-IT" dirty="0"/>
          </a:p>
        </p:txBody>
      </p:sp>
      <p:grpSp>
        <p:nvGrpSpPr>
          <p:cNvPr id="4" name="Gruppo 3"/>
          <p:cNvGrpSpPr/>
          <p:nvPr/>
        </p:nvGrpSpPr>
        <p:grpSpPr>
          <a:xfrm>
            <a:off x="-1710061" y="1972797"/>
            <a:ext cx="13009792" cy="2481260"/>
            <a:chOff x="-1710061" y="1972797"/>
            <a:chExt cx="13009792" cy="2481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tangolo 29"/>
                <p:cNvSpPr/>
                <p:nvPr/>
              </p:nvSpPr>
              <p:spPr>
                <a:xfrm>
                  <a:off x="1016080" y="2888529"/>
                  <a:ext cx="4397614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40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ttangolo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80" y="2888529"/>
                  <a:ext cx="4397614" cy="50917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ttangolo 30"/>
                <p:cNvSpPr/>
                <p:nvPr/>
              </p:nvSpPr>
              <p:spPr>
                <a:xfrm>
                  <a:off x="1016080" y="3649346"/>
                  <a:ext cx="4602798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40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4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4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ttangolo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80" y="3649346"/>
                  <a:ext cx="4602798" cy="5091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ttangolo 31"/>
                <p:cNvSpPr/>
                <p:nvPr/>
              </p:nvSpPr>
              <p:spPr>
                <a:xfrm>
                  <a:off x="1016080" y="1972797"/>
                  <a:ext cx="6358344" cy="9142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24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4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i="1" ker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ttangolo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80" y="1972797"/>
                  <a:ext cx="6358344" cy="9142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ttangolo 32"/>
                <p:cNvSpPr/>
                <p:nvPr/>
              </p:nvSpPr>
              <p:spPr>
                <a:xfrm>
                  <a:off x="8504912" y="2078787"/>
                  <a:ext cx="1515608" cy="8082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it-IT" i="1" ker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  <m:r>
                          <a:rPr lang="it-IT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eqArr>
                                  <m:eqArrPr>
                                    <m:ctrlP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  <m:t>9.81</m:t>
                                    </m:r>
                                  </m:e>
                                </m:eqAr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ttangolo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912" y="2078787"/>
                  <a:ext cx="1515608" cy="8082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Immagine 33"/>
            <p:cNvPicPr>
              <a:picLocks noChangeAspect="1"/>
            </p:cNvPicPr>
            <p:nvPr/>
          </p:nvPicPr>
          <p:blipFill rotWithShape="1">
            <a:blip r:embed="rId6"/>
            <a:srcRect b="16539"/>
            <a:stretch/>
          </p:blipFill>
          <p:spPr>
            <a:xfrm>
              <a:off x="8216880" y="3293633"/>
              <a:ext cx="3082851" cy="593762"/>
            </a:xfrm>
            <a:prstGeom prst="rect">
              <a:avLst/>
            </a:prstGeom>
          </p:spPr>
        </p:pic>
        <p:pic>
          <p:nvPicPr>
            <p:cNvPr id="35" name="Immagin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10061" y="2133209"/>
              <a:ext cx="5615171" cy="232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47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olo 14"/>
              <p:cNvSpPr>
                <a:spLocks noGrp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</p:spPr>
            <p:txBody>
              <a:bodyPr>
                <a:spAutoFit/>
              </a:bodyPr>
              <a:lstStyle/>
              <a:p>
                <a:r>
                  <a:rPr lang="en-US" kern="0" dirty="0"/>
                  <a:t>Linearization – state space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𝑭</m:t>
                        </m:r>
                      </m:e>
                      <m:sub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𝟒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×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𝟒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5" name="Titolo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  <a:blipFill>
                <a:blip r:embed="rId2"/>
                <a:stretch>
                  <a:fillRect l="-1660" t="-25773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74828" y="1778415"/>
                <a:ext cx="6531275" cy="132773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dirty="0" smtClean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8" y="1778415"/>
                <a:ext cx="6531275" cy="1327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64" y="3724100"/>
            <a:ext cx="3293712" cy="176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24793" y="4343367"/>
                <a:ext cx="9541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kern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8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3" y="4343367"/>
                <a:ext cx="9541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6200526" y="3415784"/>
                <a:ext cx="5407571" cy="2362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kern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it-IT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26" y="3415784"/>
                <a:ext cx="5407571" cy="23621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ccia a destra 16"/>
          <p:cNvSpPr/>
          <p:nvPr/>
        </p:nvSpPr>
        <p:spPr bwMode="auto">
          <a:xfrm>
            <a:off x="5117111" y="4423896"/>
            <a:ext cx="720080" cy="29843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olo 14"/>
              <p:cNvSpPr>
                <a:spLocks noGrp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</p:spPr>
            <p:txBody>
              <a:bodyPr>
                <a:spAutoFit/>
              </a:bodyPr>
              <a:lstStyle/>
              <a:p>
                <a:r>
                  <a:rPr lang="en-US" kern="0" dirty="0"/>
                  <a:t>Linearization – input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𝑮</m:t>
                        </m:r>
                      </m:e>
                      <m:sub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𝟒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×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𝟑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</a:p>
            </p:txBody>
          </p:sp>
        </mc:Choice>
        <mc:Fallback>
          <p:sp>
            <p:nvSpPr>
              <p:cNvPr id="5" name="Titolo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  <a:blipFill>
                <a:blip r:embed="rId2"/>
                <a:stretch>
                  <a:fillRect l="-1660" t="-25773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774828" y="1707024"/>
                <a:ext cx="5024452" cy="1564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8" y="1707024"/>
                <a:ext cx="5024452" cy="1564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/>
          <p:cNvSpPr/>
          <p:nvPr/>
        </p:nvSpPr>
        <p:spPr bwMode="auto">
          <a:xfrm>
            <a:off x="5079200" y="4091442"/>
            <a:ext cx="720080" cy="29843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6272268" y="2732009"/>
                <a:ext cx="5426486" cy="3017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240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68" y="2732009"/>
                <a:ext cx="5426486" cy="3017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73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olo 14"/>
              <p:cNvSpPr>
                <a:spLocks noGrp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</p:spPr>
            <p:txBody>
              <a:bodyPr>
                <a:spAutoFit/>
              </a:bodyPr>
              <a:lstStyle/>
              <a:p>
                <a:r>
                  <a:rPr lang="en-US" kern="0" dirty="0"/>
                  <a:t>Linearization – Output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𝑯</m:t>
                        </m:r>
                      </m:e>
                      <m:sub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𝟔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×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𝟒</m:t>
                        </m:r>
                        <m:r>
                          <a:rPr lang="it-IT" i="1" ker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kern="0" dirty="0"/>
              </a:p>
            </p:txBody>
          </p:sp>
        </mc:Choice>
        <mc:Fallback xmlns="">
          <p:sp>
            <p:nvSpPr>
              <p:cNvPr id="5" name="Titolo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4828" y="569535"/>
                <a:ext cx="10650644" cy="590931"/>
              </a:xfrm>
              <a:blipFill>
                <a:blip r:embed="rId2"/>
                <a:stretch>
                  <a:fillRect l="-1660" t="-25773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53532" y="1684145"/>
                <a:ext cx="436234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400" b="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2400" i="1" ker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ker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400" b="0" i="1" kern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2" y="1684145"/>
                <a:ext cx="4362348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653532" y="3515990"/>
                <a:ext cx="11365997" cy="19917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it-IT" sz="20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2000" i="1" ker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2000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it-IT" sz="20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2000" i="1" ker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it-IT" sz="2000" b="0" i="1" kern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1⋅4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.81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⋅4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⋅(−2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⋅4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it-IT" sz="2000" i="1" ker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sz="2000" b="0" i="1" kern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 ker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2000" b="0" i="1" kern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dirty="0" smtClean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2" y="3515990"/>
                <a:ext cx="11365997" cy="1991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ccia a destra 10"/>
          <p:cNvSpPr/>
          <p:nvPr/>
        </p:nvSpPr>
        <p:spPr bwMode="auto">
          <a:xfrm>
            <a:off x="5406060" y="2003822"/>
            <a:ext cx="864096" cy="31341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6774212" y="1847365"/>
                <a:ext cx="2046714" cy="62632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it-IT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000" b="0" i="1" kern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kern="0" dirty="0" smtClean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12" y="1847365"/>
                <a:ext cx="2046714" cy="626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ccia a destra 12"/>
          <p:cNvSpPr/>
          <p:nvPr/>
        </p:nvSpPr>
        <p:spPr bwMode="auto">
          <a:xfrm>
            <a:off x="10147210" y="2003820"/>
            <a:ext cx="864096" cy="31341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5"/>
          <p:cNvSpPr>
            <a:spLocks noGrp="1"/>
          </p:cNvSpPr>
          <p:nvPr>
            <p:ph idx="1"/>
          </p:nvPr>
        </p:nvSpPr>
        <p:spPr>
          <a:xfrm>
            <a:off x="770677" y="1725463"/>
            <a:ext cx="10650645" cy="3953903"/>
          </a:xfr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Preprocessing and implementation of EKF</a:t>
            </a:r>
          </a:p>
          <a:p>
            <a:endParaRPr lang="en-US" dirty="0"/>
          </a:p>
        </p:txBody>
      </p:sp>
      <p:sp>
        <p:nvSpPr>
          <p:cNvPr id="17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0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 err="1"/>
              <a:t>Steps</a:t>
            </a:r>
            <a:endParaRPr lang="it-IT" dirty="0"/>
          </a:p>
        </p:txBody>
      </p:sp>
      <p:sp>
        <p:nvSpPr>
          <p:cNvPr id="19" name="Segnaposto contenuto 15"/>
          <p:cNvSpPr>
            <a:spLocks noGrp="1"/>
          </p:cNvSpPr>
          <p:nvPr>
            <p:ph idx="1"/>
          </p:nvPr>
        </p:nvSpPr>
        <p:spPr>
          <a:xfrm>
            <a:off x="774828" y="1467653"/>
            <a:ext cx="11617325" cy="436106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3373B"/>
                </a:solidFill>
              </a:rPr>
              <a:t>Check sensors frames on the </a:t>
            </a:r>
            <a:r>
              <a:rPr lang="en-US" sz="2200" dirty="0" err="1">
                <a:solidFill>
                  <a:srgbClr val="23373B"/>
                </a:solidFill>
              </a:rPr>
              <a:t>smarthpone</a:t>
            </a: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3373B"/>
                </a:solidFill>
              </a:rPr>
              <a:t>Acquire static measurement to compensate for biases in the sensors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3373B"/>
                </a:solidFill>
              </a:rPr>
              <a:t>Calibrate magnetometer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23373B"/>
                </a:solidFill>
              </a:rPr>
              <a:t>Implement the code</a:t>
            </a:r>
          </a:p>
        </p:txBody>
      </p:sp>
    </p:spTree>
    <p:extLst>
      <p:ext uri="{BB962C8B-B14F-4D97-AF65-F5344CB8AC3E}">
        <p14:creationId xmlns:p14="http://schemas.microsoft.com/office/powerpoint/2010/main" val="176725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15"/>
          <p:cNvSpPr>
            <a:spLocks noGrp="1"/>
          </p:cNvSpPr>
          <p:nvPr>
            <p:ph idx="1"/>
          </p:nvPr>
        </p:nvSpPr>
        <p:spPr>
          <a:xfrm>
            <a:off x="770677" y="1725463"/>
            <a:ext cx="10650645" cy="3953903"/>
          </a:xfr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Preprocessing and implementation of EKF</a:t>
            </a:r>
          </a:p>
          <a:p>
            <a:endParaRPr lang="en-US" dirty="0"/>
          </a:p>
        </p:txBody>
      </p:sp>
      <p:sp>
        <p:nvSpPr>
          <p:cNvPr id="9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4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5"/>
          <p:cNvSpPr>
            <a:spLocks noGrp="1"/>
          </p:cNvSpPr>
          <p:nvPr>
            <p:ph idx="1"/>
          </p:nvPr>
        </p:nvSpPr>
        <p:spPr>
          <a:xfrm>
            <a:off x="770677" y="1725463"/>
            <a:ext cx="10650645" cy="3953903"/>
          </a:xfr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Preprocessing and implementation of EKF</a:t>
            </a:r>
          </a:p>
          <a:p>
            <a:endParaRPr lang="en-US" dirty="0"/>
          </a:p>
        </p:txBody>
      </p:sp>
      <p:sp>
        <p:nvSpPr>
          <p:cNvPr id="17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/>
              <p:cNvSpPr>
                <a:spLocks noGrp="1"/>
              </p:cNvSpPr>
              <p:nvPr>
                <p:ph idx="1"/>
              </p:nvPr>
            </p:nvSpPr>
            <p:spPr>
              <a:xfrm>
                <a:off x="774828" y="1477813"/>
                <a:ext cx="11202247" cy="3490186"/>
              </a:xfrm>
            </p:spPr>
            <p:txBody>
              <a:bodyPr>
                <a:spAutoFit/>
              </a:bodyPr>
              <a:lstStyle/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2200" dirty="0" smtClean="0">
                    <a:solidFill>
                      <a:srgbClr val="23373B"/>
                    </a:solidFill>
                  </a:rPr>
                  <a:t>Use the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Kalman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Filter</a:t>
                </a:r>
                <a:r>
                  <a:rPr lang="it-IT" sz="2200" dirty="0">
                    <a:solidFill>
                      <a:srgbClr val="23373B"/>
                    </a:solidFill>
                  </a:rPr>
                  <a:t> to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perform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attitude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estimation</a:t>
                </a:r>
                <a:r>
                  <a:rPr lang="it-IT" sz="2200" dirty="0">
                    <a:solidFill>
                      <a:srgbClr val="23373B"/>
                    </a:solidFill>
                  </a:rPr>
                  <a:t> of a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smartphone</a:t>
                </a:r>
                <a:r>
                  <a:rPr lang="it-IT" sz="2200" dirty="0">
                    <a:solidFill>
                      <a:srgbClr val="23373B"/>
                    </a:solidFill>
                  </a:rPr>
                  <a:t>,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using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inertial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platform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measurements</a:t>
                </a:r>
                <a:r>
                  <a:rPr lang="it-IT" sz="2200" dirty="0">
                    <a:solidFill>
                      <a:srgbClr val="23373B"/>
                    </a:solidFill>
                  </a:rPr>
                  <a:t>:</a:t>
                </a:r>
              </a:p>
              <a:p>
                <a:pPr marL="1371600" lvl="2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it-IT" sz="2200" dirty="0" err="1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Gyroscope</a:t>
                </a:r>
                <a:r>
                  <a:rPr lang="it-IT" sz="2200" dirty="0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𝜔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𝑘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r>
                  <a:rPr lang="it-IT" sz="2200" dirty="0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</a:p>
              <a:p>
                <a:pPr marL="1371600" lvl="2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it-IT" sz="2200" dirty="0" err="1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Accelerometer</a:t>
                </a:r>
                <a:r>
                  <a:rPr lang="it-IT" sz="2200" b="1" i="1" dirty="0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𝑎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𝑘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it-IT" sz="2200" dirty="0">
                  <a:solidFill>
                    <a:srgbClr val="23373B"/>
                  </a:solidFill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it-IT" sz="2200" dirty="0" err="1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Magnetometer</a:t>
                </a:r>
                <a:r>
                  <a:rPr lang="it-IT" sz="2200" dirty="0">
                    <a:solidFill>
                      <a:srgbClr val="23373B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𝑚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it-IT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𝑘</m:t>
                    </m:r>
                    <m:r>
                      <a:rPr lang="it-IT" sz="220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en-US" sz="2200" dirty="0" smtClean="0">
                  <a:solidFill>
                    <a:srgbClr val="23373B"/>
                  </a:solidFill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endParaRPr lang="it-IT" sz="2200" dirty="0" smtClean="0">
                  <a:solidFill>
                    <a:srgbClr val="23373B"/>
                  </a:solidFill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1" name="Segnaposto contenuto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828" y="1477813"/>
                <a:ext cx="11202247" cy="3490186"/>
              </a:xfrm>
              <a:blipFill>
                <a:blip r:embed="rId2"/>
                <a:stretch>
                  <a:fillRect l="-598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Scope of the </a:t>
            </a:r>
            <a:r>
              <a:rPr lang="it-IT" dirty="0" err="1" smtClean="0"/>
              <a:t>laboratory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774828" y="4991785"/>
            <a:ext cx="112022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rgbClr val="23373B"/>
                </a:solidFill>
              </a:rPr>
              <a:t>LPT: Access SAMSUNG </a:t>
            </a:r>
            <a:r>
              <a:rPr lang="it-IT" sz="2200" dirty="0" err="1">
                <a:solidFill>
                  <a:srgbClr val="23373B"/>
                </a:solidFill>
              </a:rPr>
              <a:t>smartphone</a:t>
            </a:r>
            <a:r>
              <a:rPr lang="it-IT" sz="2200" dirty="0">
                <a:solidFill>
                  <a:srgbClr val="23373B"/>
                </a:solidFill>
              </a:rPr>
              <a:t> </a:t>
            </a:r>
            <a:r>
              <a:rPr lang="it-IT" sz="2200" dirty="0" err="1">
                <a:solidFill>
                  <a:srgbClr val="23373B"/>
                </a:solidFill>
              </a:rPr>
              <a:t>sensors</a:t>
            </a:r>
            <a:r>
              <a:rPr lang="it-IT" sz="2200" dirty="0">
                <a:solidFill>
                  <a:srgbClr val="23373B"/>
                </a:solidFill>
              </a:rPr>
              <a:t> with the </a:t>
            </a:r>
            <a:r>
              <a:rPr lang="it-IT" sz="2200" dirty="0" err="1">
                <a:solidFill>
                  <a:srgbClr val="23373B"/>
                </a:solidFill>
              </a:rPr>
              <a:t>combination</a:t>
            </a:r>
            <a:r>
              <a:rPr lang="it-IT" sz="2200" dirty="0">
                <a:solidFill>
                  <a:srgbClr val="23373B"/>
                </a:solidFill>
              </a:rPr>
              <a:t>: *#0*#</a:t>
            </a:r>
            <a:endParaRPr lang="en-US" sz="2200" dirty="0">
              <a:solidFill>
                <a:srgbClr val="23373B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915024" y="3206476"/>
            <a:ext cx="5391151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2"/>
            <a:r>
              <a:rPr lang="it-IT" sz="1600" i="1" dirty="0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Reference </a:t>
            </a:r>
            <a:r>
              <a:rPr lang="it-IT" sz="1600" i="1" dirty="0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  <a:sym typeface="Wingdings" panose="05000000000000000000" pitchFamily="2" charset="2"/>
              </a:rPr>
              <a:t> </a:t>
            </a:r>
            <a:r>
              <a:rPr lang="it-IT" sz="1600" i="1" dirty="0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Orientation </a:t>
            </a:r>
            <a:r>
              <a:rPr lang="it-IT" sz="1600" i="1" dirty="0" err="1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Estimation</a:t>
            </a:r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it-IT" sz="1600" i="1" dirty="0" err="1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using</a:t>
            </a:r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Smartphone </a:t>
            </a:r>
            <a:r>
              <a:rPr lang="it-IT" sz="1600" i="1" dirty="0" err="1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Sensors</a:t>
            </a:r>
            <a:r>
              <a:rPr lang="it-IT" sz="1600" i="1" dirty="0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– Linkoping </a:t>
            </a:r>
            <a:r>
              <a:rPr lang="it-IT" sz="1600" i="1" dirty="0" err="1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university</a:t>
            </a:r>
            <a:endParaRPr lang="it-IT" sz="1600" i="1" dirty="0">
              <a:solidFill>
                <a:srgbClr val="3461A0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279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contenuto 15"/>
          <p:cNvSpPr>
            <a:spLocks noGrp="1"/>
          </p:cNvSpPr>
          <p:nvPr>
            <p:ph idx="1"/>
          </p:nvPr>
        </p:nvSpPr>
        <p:spPr>
          <a:xfrm>
            <a:off x="774828" y="1477813"/>
            <a:ext cx="11202247" cy="1767150"/>
          </a:xfrm>
        </p:spPr>
        <p:txBody>
          <a:bodyPr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We will use two coordinate systems: the world frame and the sensor </a:t>
            </a:r>
            <a:r>
              <a:rPr lang="en-US" sz="2200" dirty="0" smtClean="0">
                <a:solidFill>
                  <a:srgbClr val="23373B"/>
                </a:solidFill>
              </a:rPr>
              <a:t>frame</a:t>
            </a:r>
            <a:endParaRPr lang="en-US" sz="2200" dirty="0">
              <a:solidFill>
                <a:srgbClr val="23373B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These coordinate systems are related via linear transformations</a:t>
            </a:r>
          </a:p>
          <a:p>
            <a:pPr marL="1371600" lvl="2" indent="-457200"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it-IT" sz="2200" dirty="0" smtClean="0">
              <a:solidFill>
                <a:srgbClr val="23373B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12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Frames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4343399" y="527986"/>
            <a:ext cx="7077922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2"/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Reference </a:t>
            </a:r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  <a:sym typeface="Wingdings" panose="05000000000000000000" pitchFamily="2" charset="2"/>
              </a:rPr>
              <a:t> </a:t>
            </a:r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Robotica: modellistica, simulazione e controllo </a:t>
            </a:r>
          </a:p>
          <a:p>
            <a:pPr lvl="2"/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Siciliano, </a:t>
            </a:r>
            <a:r>
              <a:rPr lang="it-IT" sz="1600" i="1" dirty="0" err="1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Sciavicco</a:t>
            </a:r>
            <a:r>
              <a:rPr lang="it-IT" sz="1600" i="1" dirty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, Villani, </a:t>
            </a:r>
            <a:r>
              <a:rPr lang="it-IT" sz="1600" i="1" dirty="0" smtClean="0">
                <a:solidFill>
                  <a:srgbClr val="3461A0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Oriolo</a:t>
            </a:r>
            <a:endParaRPr lang="it-IT" sz="1600" i="1" dirty="0">
              <a:solidFill>
                <a:srgbClr val="3461A0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12" y="2702038"/>
            <a:ext cx="2505075" cy="54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819105" y="3746813"/>
                <a:ext cx="11372895" cy="2187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sSupPr>
                      <m:e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𝑝</m:t>
                        </m:r>
                      </m:e>
                      <m:sup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is a point expressed in the sensor frame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sSupPr>
                      <m:e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𝑝</m:t>
                        </m:r>
                      </m:e>
                      <m:sup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is the same point expressed in the world frame</a:t>
                </a:r>
              </a:p>
              <a:p>
                <a:endParaRPr lang="en-US" sz="2400" dirty="0">
                  <a:solidFill>
                    <a:srgbClr val="23373B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The relative rotation between the two frames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sSupPr>
                      <m:e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𝑅</m:t>
                        </m:r>
                      </m:e>
                      <m:sup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𝑊</m:t>
                        </m:r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/</m:t>
                        </m:r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, the </a:t>
                </a:r>
                <a:r>
                  <a:rPr lang="en-US" sz="2200" b="1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rotation </a:t>
                </a:r>
                <a:r>
                  <a:rPr lang="en-US" sz="2200" b="1" dirty="0" smtClean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solidFill>
                    <a:srgbClr val="23373B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Since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we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consider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only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rotation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, the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term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sSupPr>
                      <m:e>
                        <m:r>
                          <a:rPr lang="it-IT" sz="220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𝑡</m:t>
                        </m:r>
                      </m:e>
                      <m:sup>
                        <m:r>
                          <a:rPr lang="it-IT" sz="220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𝑊</m:t>
                        </m:r>
                        <m:r>
                          <a:rPr lang="it-IT" sz="220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/</m:t>
                        </m:r>
                        <m:r>
                          <a:rPr lang="it-IT" sz="220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is discarded</a:t>
                </a:r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05" y="3746813"/>
                <a:ext cx="11372895" cy="2187522"/>
              </a:xfrm>
              <a:prstGeom prst="rect">
                <a:avLst/>
              </a:prstGeom>
              <a:blipFill>
                <a:blip r:embed="rId3"/>
                <a:stretch>
                  <a:fillRect l="-697" t="-1397" r="-375" b="-5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89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15"/>
              <p:cNvSpPr>
                <a:spLocks noGrp="1"/>
              </p:cNvSpPr>
              <p:nvPr>
                <p:ph idx="1"/>
              </p:nvPr>
            </p:nvSpPr>
            <p:spPr>
              <a:xfrm>
                <a:off x="774829" y="1462106"/>
                <a:ext cx="5562600" cy="2637773"/>
              </a:xfrm>
            </p:spPr>
            <p:txBody>
              <a:bodyPr>
                <a:spAutoFit/>
              </a:bodyPr>
              <a:lstStyle/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23373B"/>
                    </a:solidFill>
                  </a:rPr>
                  <a:t>The world frame is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fixed</a:t>
                </a: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23373B"/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23373B"/>
                    </a:solidFill>
                  </a:rPr>
                  <a:t>The sensor frame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rotates</a:t>
                </a: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it-IT" sz="2200" dirty="0">
                    <a:solidFill>
                      <a:srgbClr val="23373B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sz="2200" dirty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it-IT" sz="2200" dirty="0">
                    <a:solidFill>
                      <a:srgbClr val="23373B"/>
                    </a:solidFill>
                  </a:rPr>
                  <a:t> express the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point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coordinates</a:t>
                </a:r>
                <a:r>
                  <a:rPr lang="it-IT" sz="2200" dirty="0">
                    <a:solidFill>
                      <a:srgbClr val="23373B"/>
                    </a:solidFill>
                  </a:rPr>
                  <a:t> in the </a:t>
                </a:r>
                <a:r>
                  <a:rPr lang="it-IT" sz="2200" dirty="0" err="1">
                    <a:solidFill>
                      <a:srgbClr val="23373B"/>
                    </a:solidFill>
                  </a:rPr>
                  <a:t>two</a:t>
                </a:r>
                <a:r>
                  <a:rPr lang="it-IT" sz="2200" dirty="0">
                    <a:solidFill>
                      <a:srgbClr val="23373B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23373B"/>
                    </a:solidFill>
                  </a:rPr>
                  <a:t>frames</a:t>
                </a:r>
                <a:endParaRPr lang="it-IT" sz="2200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11" name="Segnaposto contenuto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829" y="1462106"/>
                <a:ext cx="5562600" cy="2637773"/>
              </a:xfrm>
              <a:blipFill>
                <a:blip r:embed="rId2"/>
                <a:stretch>
                  <a:fillRect l="-1205" t="-1617" b="-3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Frames</a:t>
            </a:r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3"/>
          <a:srcRect l="8594" t="9144"/>
          <a:stretch/>
        </p:blipFill>
        <p:spPr>
          <a:xfrm>
            <a:off x="5659120" y="470740"/>
            <a:ext cx="6318963" cy="3308779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774828" y="4415369"/>
            <a:ext cx="1150619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The focus of this lab is to estimate the rotation 𝑅^(𝑊/𝑆) based on the sensors measurements available from a </a:t>
            </a:r>
            <a:r>
              <a:rPr lang="en-US" sz="2200" dirty="0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smartphone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By estimating 𝑅^(𝑊/𝑆) we are able to obtain the object attitude in the fixed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337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4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contenuto 15"/>
          <p:cNvSpPr>
            <a:spLocks noGrp="1"/>
          </p:cNvSpPr>
          <p:nvPr>
            <p:ph idx="1"/>
          </p:nvPr>
        </p:nvSpPr>
        <p:spPr>
          <a:xfrm>
            <a:off x="774828" y="1341464"/>
            <a:ext cx="6222493" cy="458587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A rotation matrix has 3 </a:t>
            </a:r>
            <a:r>
              <a:rPr lang="en-US" sz="2200" dirty="0" smtClean="0">
                <a:solidFill>
                  <a:srgbClr val="23373B"/>
                </a:solidFill>
              </a:rPr>
              <a:t>meanings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Gives the orientation of one set of coordinates with respect to </a:t>
            </a:r>
            <a:r>
              <a:rPr lang="en-US" sz="2200" dirty="0" smtClean="0">
                <a:solidFill>
                  <a:srgbClr val="23373B"/>
                </a:solidFill>
              </a:rPr>
              <a:t>another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Represents a transformation </a:t>
            </a:r>
            <a:r>
              <a:rPr lang="en-US" sz="2200" dirty="0" smtClean="0">
                <a:solidFill>
                  <a:srgbClr val="23373B"/>
                </a:solidFill>
              </a:rPr>
              <a:t>of coordinates that </a:t>
            </a:r>
            <a:r>
              <a:rPr lang="en-US" sz="2200" dirty="0">
                <a:solidFill>
                  <a:srgbClr val="23373B"/>
                </a:solidFill>
              </a:rPr>
              <a:t>relates the coordinates of the same point in two different </a:t>
            </a:r>
            <a:r>
              <a:rPr lang="en-US" sz="2200" dirty="0" smtClean="0">
                <a:solidFill>
                  <a:srgbClr val="23373B"/>
                </a:solidFill>
              </a:rPr>
              <a:t>frames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Is the operator which rotates a vector in the same frame</a:t>
            </a:r>
          </a:p>
        </p:txBody>
      </p:sp>
      <p:sp>
        <p:nvSpPr>
          <p:cNvPr id="20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Frames</a:t>
            </a:r>
            <a:endParaRPr lang="en-US" dirty="0"/>
          </a:p>
        </p:txBody>
      </p:sp>
      <p:grpSp>
        <p:nvGrpSpPr>
          <p:cNvPr id="21" name="Gruppo 20"/>
          <p:cNvGrpSpPr/>
          <p:nvPr/>
        </p:nvGrpSpPr>
        <p:grpSpPr>
          <a:xfrm>
            <a:off x="7491857" y="1219200"/>
            <a:ext cx="4453159" cy="4363974"/>
            <a:chOff x="6285875" y="1550408"/>
            <a:chExt cx="5529817" cy="4587330"/>
          </a:xfrm>
        </p:grpSpPr>
        <p:grpSp>
          <p:nvGrpSpPr>
            <p:cNvPr id="22" name="Gruppo 21"/>
            <p:cNvGrpSpPr/>
            <p:nvPr/>
          </p:nvGrpSpPr>
          <p:grpSpPr>
            <a:xfrm>
              <a:off x="6285875" y="1550408"/>
              <a:ext cx="5529817" cy="4389661"/>
              <a:chOff x="6107226" y="1550408"/>
              <a:chExt cx="5529817" cy="4389661"/>
            </a:xfrm>
          </p:grpSpPr>
          <p:pic>
            <p:nvPicPr>
              <p:cNvPr id="24" name="Immagin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56040" y="1550408"/>
                <a:ext cx="5181003" cy="41542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ttangolo 24"/>
                  <p:cNvSpPr/>
                  <p:nvPr/>
                </p:nvSpPr>
                <p:spPr>
                  <a:xfrm>
                    <a:off x="10272464" y="5435869"/>
                    <a:ext cx="486800" cy="3702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ttangolo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2464" y="5435869"/>
                    <a:ext cx="486800" cy="3702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ttangolo 25"/>
                  <p:cNvSpPr/>
                  <p:nvPr/>
                </p:nvSpPr>
                <p:spPr>
                  <a:xfrm>
                    <a:off x="6179233" y="3287549"/>
                    <a:ext cx="486800" cy="3985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ttangolo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233" y="3287549"/>
                    <a:ext cx="486800" cy="39850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ttangolo 26"/>
                  <p:cNvSpPr/>
                  <p:nvPr/>
                </p:nvSpPr>
                <p:spPr>
                  <a:xfrm>
                    <a:off x="6107226" y="2132787"/>
                    <a:ext cx="553613" cy="3989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Rettango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226" y="2132787"/>
                    <a:ext cx="553613" cy="39895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ttangolo 27"/>
                  <p:cNvSpPr/>
                  <p:nvPr/>
                </p:nvSpPr>
                <p:spPr>
                  <a:xfrm>
                    <a:off x="9538160" y="5570737"/>
                    <a:ext cx="55361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it-IT" i="1" ker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Rettangolo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8160" y="5570737"/>
                    <a:ext cx="553613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ttangolo 28"/>
                  <p:cNvSpPr/>
                  <p:nvPr/>
                </p:nvSpPr>
                <p:spPr>
                  <a:xfrm>
                    <a:off x="8160569" y="4077072"/>
                    <a:ext cx="3789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kern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Rettango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569" y="4077072"/>
                    <a:ext cx="37895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ttangolo 29"/>
                  <p:cNvSpPr/>
                  <p:nvPr/>
                </p:nvSpPr>
                <p:spPr>
                  <a:xfrm>
                    <a:off x="9538159" y="1793721"/>
                    <a:ext cx="55361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ttangolo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8159" y="1793721"/>
                    <a:ext cx="55361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ttangolo 30"/>
                  <p:cNvSpPr/>
                  <p:nvPr/>
                </p:nvSpPr>
                <p:spPr>
                  <a:xfrm>
                    <a:off x="10416480" y="2939141"/>
                    <a:ext cx="486800" cy="3702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b="0" i="1" kern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ttango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16480" y="2939141"/>
                    <a:ext cx="486800" cy="37023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ttangolo 22"/>
                <p:cNvSpPr/>
                <p:nvPr/>
              </p:nvSpPr>
              <p:spPr>
                <a:xfrm>
                  <a:off x="6342837" y="5767508"/>
                  <a:ext cx="1099404" cy="3702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</m:sSubSup>
                        <m:r>
                          <a:rPr lang="it-IT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it-IT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kern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ttangolo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837" y="5767508"/>
                  <a:ext cx="1099404" cy="37023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8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egnaposto contenuto 15"/>
          <p:cNvSpPr>
            <a:spLocks noGrp="1"/>
          </p:cNvSpPr>
          <p:nvPr>
            <p:ph idx="1"/>
          </p:nvPr>
        </p:nvSpPr>
        <p:spPr>
          <a:xfrm>
            <a:off x="774828" y="1434971"/>
            <a:ext cx="11125200" cy="170303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An object attitude can be expressed via rotation matrices (9 elements</a:t>
            </a:r>
            <a:r>
              <a:rPr lang="en-US" sz="2200" dirty="0" smtClean="0">
                <a:solidFill>
                  <a:srgbClr val="23373B"/>
                </a:solidFill>
              </a:rPr>
              <a:t>)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3373B"/>
              </a:solidFill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3373B"/>
                </a:solidFill>
              </a:rPr>
              <a:t>The 9 elements are not independent because of orthogonality constraints  3 </a:t>
            </a:r>
            <a:r>
              <a:rPr lang="en-US" sz="2200" dirty="0" err="1">
                <a:solidFill>
                  <a:srgbClr val="23373B"/>
                </a:solidFill>
              </a:rPr>
              <a:t>indenpendent</a:t>
            </a:r>
            <a:r>
              <a:rPr lang="en-US" sz="2200" dirty="0">
                <a:solidFill>
                  <a:srgbClr val="23373B"/>
                </a:solidFill>
              </a:rPr>
              <a:t> parameters (3 angles)</a:t>
            </a:r>
          </a:p>
        </p:txBody>
      </p:sp>
      <p:sp>
        <p:nvSpPr>
          <p:cNvPr id="27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Attitude </a:t>
            </a:r>
            <a:r>
              <a:rPr lang="it-IT" dirty="0" err="1" smtClean="0"/>
              <a:t>representation</a:t>
            </a:r>
            <a:endParaRPr lang="en-US" dirty="0"/>
          </a:p>
        </p:txBody>
      </p:sp>
      <p:sp>
        <p:nvSpPr>
          <p:cNvPr id="28" name="Titolo 14"/>
          <p:cNvSpPr txBox="1">
            <a:spLocks/>
          </p:cNvSpPr>
          <p:nvPr/>
        </p:nvSpPr>
        <p:spPr>
          <a:xfrm>
            <a:off x="219075" y="3712785"/>
            <a:ext cx="10650644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400" dirty="0" err="1" smtClean="0"/>
              <a:t>Euler</a:t>
            </a:r>
            <a:r>
              <a:rPr lang="it-IT" sz="2400" dirty="0" smtClean="0"/>
              <a:t> </a:t>
            </a:r>
            <a:r>
              <a:rPr lang="it-IT" sz="2400" dirty="0" err="1" smtClean="0"/>
              <a:t>angles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/>
              <p:cNvSpPr txBox="1"/>
              <p:nvPr/>
            </p:nvSpPr>
            <p:spPr>
              <a:xfrm>
                <a:off x="218404" y="4545889"/>
                <a:ext cx="3351430" cy="41505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p>
                            <m:sSupPr>
                              <m:ctrlP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</m:d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p>
                            <m:sSupPr>
                              <m:ctrlP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it-IT" sz="2400" b="0" i="1" kern="0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sz="2400" kern="0" dirty="0" smtClean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9" name="CasellaDiTes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4" y="4545889"/>
                <a:ext cx="3351430" cy="415050"/>
              </a:xfrm>
              <a:prstGeom prst="rect">
                <a:avLst/>
              </a:prstGeom>
              <a:blipFill>
                <a:blip r:embed="rId2"/>
                <a:stretch>
                  <a:fillRect l="-1636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/>
              <p:cNvSpPr txBox="1"/>
              <p:nvPr/>
            </p:nvSpPr>
            <p:spPr>
              <a:xfrm>
                <a:off x="182407" y="5182574"/>
                <a:ext cx="3164777" cy="39850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</m:d>
                      <m:sSub>
                        <m:sSub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kern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sz="2400" kern="0" dirty="0" smtClean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0" name="CasellaDiTes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07" y="5182574"/>
                <a:ext cx="3164777" cy="398507"/>
              </a:xfrm>
              <a:prstGeom prst="rect">
                <a:avLst/>
              </a:prstGeom>
              <a:blipFill>
                <a:blip r:embed="rId3"/>
                <a:stretch>
                  <a:fillRect l="-578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/>
          <p:cNvSpPr txBox="1"/>
          <p:nvPr/>
        </p:nvSpPr>
        <p:spPr>
          <a:xfrm>
            <a:off x="3742030" y="4442681"/>
            <a:ext cx="4125764" cy="640515"/>
          </a:xfrm>
          <a:prstGeom prst="rect">
            <a:avLst/>
          </a:prstGeom>
        </p:spPr>
        <p:txBody>
          <a:bodyPr wrap="none" lIns="180000" tIns="180000" rIns="180000" bIns="180000" rtlCol="0">
            <a:spAutoFit/>
          </a:bodyPr>
          <a:lstStyle/>
          <a:p>
            <a:r>
              <a:rPr lang="it-IT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ZYZ </a:t>
            </a:r>
            <a:r>
              <a:rPr lang="it-IT" dirty="0" err="1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representation</a:t>
            </a:r>
            <a:r>
              <a:rPr lang="it-IT" dirty="0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(</a:t>
            </a:r>
            <a:r>
              <a:rPr lang="it-IT" dirty="0" err="1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current</a:t>
            </a:r>
            <a:r>
              <a:rPr lang="it-IT" dirty="0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frame)</a:t>
            </a:r>
            <a:endParaRPr lang="en-US" dirty="0">
              <a:solidFill>
                <a:srgbClr val="23373B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3742029" y="5071094"/>
            <a:ext cx="3875696" cy="640515"/>
          </a:xfrm>
          <a:prstGeom prst="rect">
            <a:avLst/>
          </a:prstGeom>
        </p:spPr>
        <p:txBody>
          <a:bodyPr wrap="none" lIns="180000" tIns="180000" rIns="180000" bIns="180000" rtlCol="0">
            <a:spAutoFit/>
          </a:bodyPr>
          <a:lstStyle/>
          <a:p>
            <a:r>
              <a:rPr lang="it-IT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RPY </a:t>
            </a:r>
            <a:r>
              <a:rPr lang="it-IT" dirty="0" err="1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representation</a:t>
            </a:r>
            <a:r>
              <a:rPr lang="it-IT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(</a:t>
            </a:r>
            <a:r>
              <a:rPr lang="it-IT" dirty="0" err="1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fixed</a:t>
            </a:r>
            <a:r>
              <a:rPr lang="it-IT" dirty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frame</a:t>
            </a:r>
            <a:r>
              <a:rPr lang="it-IT" dirty="0" smtClean="0">
                <a:solidFill>
                  <a:srgbClr val="23373B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)</a:t>
            </a:r>
            <a:endParaRPr lang="en-US" dirty="0">
              <a:solidFill>
                <a:srgbClr val="23373B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8385680" y="3715349"/>
            <a:ext cx="3276820" cy="461665"/>
          </a:xfrm>
          <a:prstGeom prst="rect">
            <a:avLst/>
          </a:prstGeom>
          <a:ln w="28575">
            <a:solidFill>
              <a:srgbClr val="CD623A"/>
            </a:solidFill>
          </a:ln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PROBLEM: </a:t>
            </a:r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Singularities</a:t>
            </a:r>
            <a:endParaRPr lang="en-US" sz="2400" b="1" dirty="0">
              <a:solidFill>
                <a:srgbClr val="CD623A"/>
              </a:solidFill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261573" y="4497271"/>
            <a:ext cx="34563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Different</a:t>
            </a:r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positions in the </a:t>
            </a:r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</a:t>
            </a:r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t-IT" sz="2400" b="1" dirty="0" err="1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representation</a:t>
            </a:r>
            <a:r>
              <a:rPr lang="it-IT" sz="2400" b="1" dirty="0" smtClean="0">
                <a:solidFill>
                  <a:srgbClr val="CD62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400" b="1" dirty="0">
              <a:solidFill>
                <a:srgbClr val="CD6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4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4"/>
          <p:cNvSpPr>
            <a:spLocks noGrp="1"/>
          </p:cNvSpPr>
          <p:nvPr>
            <p:ph type="title"/>
          </p:nvPr>
        </p:nvSpPr>
        <p:spPr>
          <a:xfrm>
            <a:off x="774828" y="569535"/>
            <a:ext cx="10650644" cy="577081"/>
          </a:xfrm>
        </p:spPr>
        <p:txBody>
          <a:bodyPr>
            <a:spAutoFit/>
          </a:bodyPr>
          <a:lstStyle/>
          <a:p>
            <a:r>
              <a:rPr lang="it-IT" dirty="0"/>
              <a:t>Quaternions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5"/>
              <p:cNvSpPr>
                <a:spLocks noGrp="1"/>
              </p:cNvSpPr>
              <p:nvPr>
                <p:ph idx="1"/>
              </p:nvPr>
            </p:nvSpPr>
            <p:spPr>
              <a:xfrm>
                <a:off x="774828" y="1386373"/>
                <a:ext cx="11125200" cy="1364476"/>
              </a:xfr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23373B"/>
                    </a:solidFill>
                  </a:rPr>
                  <a:t>Non minimal representation (4 parameters) but with no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singularities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2200" dirty="0" smtClean="0">
                  <a:solidFill>
                    <a:srgbClr val="23373B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23373B"/>
                    </a:solidFill>
                  </a:rPr>
                  <a:t>Represent a rotation of an angle 𝛼 around the axis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it-IT" sz="2000" dirty="0">
                    <a:solidFill>
                      <a:srgbClr val="23373B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it-IT" sz="20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it-IT" sz="20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|</m:t>
                    </m:r>
                    <m:acc>
                      <m:accPr>
                        <m:chr m:val="̂"/>
                        <m:ctrlPr>
                          <a:rPr lang="it-IT" sz="20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acc>
                    <m:r>
                      <a:rPr lang="it-IT" sz="20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||</m:t>
                    </m:r>
                    <m:r>
                      <a:rPr lang="it-IT" sz="20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it-IT" sz="2000" dirty="0">
                    <a:solidFill>
                      <a:srgbClr val="23373B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5" name="Segnaposto contenuto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828" y="1386373"/>
                <a:ext cx="11125200" cy="1364476"/>
              </a:xfrm>
              <a:blipFill>
                <a:blip r:embed="rId2"/>
                <a:stretch>
                  <a:fillRect l="-603" t="-2679" b="-8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44" y="2933581"/>
            <a:ext cx="5760640" cy="156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8455329" y="3512899"/>
                <a:ext cx="2706446" cy="405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329" y="3512899"/>
                <a:ext cx="2706446" cy="405817"/>
              </a:xfrm>
              <a:prstGeom prst="rect">
                <a:avLst/>
              </a:prstGeom>
              <a:blipFill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/>
              <p:cNvSpPr/>
              <p:nvPr/>
            </p:nvSpPr>
            <p:spPr>
              <a:xfrm>
                <a:off x="774827" y="4859806"/>
                <a:ext cx="1139380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We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have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that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𝑞</m:t>
                    </m:r>
                  </m:oMath>
                </a14:m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2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Rubik" pitchFamily="2" charset="-79"/>
                        <a:sym typeface="Wingdings" panose="05000000000000000000" pitchFamily="2" charset="2"/>
                      </a:rPr>
                      <m:t>−</m:t>
                    </m:r>
                    <m:r>
                      <a:rPr lang="it-IT" sz="2200">
                        <a:solidFill>
                          <a:srgbClr val="23373B"/>
                        </a:solidFill>
                        <a:latin typeface="Cambria Math" panose="02040503050406030204" pitchFamily="18" charset="0"/>
                        <a:cs typeface="Rubik" pitchFamily="2" charset="-79"/>
                        <a:sym typeface="Wingdings" panose="05000000000000000000" pitchFamily="2" charset="2"/>
                      </a:rPr>
                      <m:t>𝑞</m:t>
                    </m:r>
                  </m:oMath>
                </a14:m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</a:t>
                </a:r>
                <a:r>
                  <a:rPr lang="it-IT" sz="2200" dirty="0" smtClean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represent 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the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same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rotation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. So the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representation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of a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rotation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must be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chosen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according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to the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specific</a:t>
                </a:r>
                <a:r>
                  <a:rPr lang="it-IT" sz="2200" dirty="0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 </a:t>
                </a:r>
                <a:r>
                  <a:rPr lang="it-IT" sz="2200" dirty="0" err="1">
                    <a:solidFill>
                      <a:srgbClr val="23373B"/>
                    </a:solidFill>
                    <a:latin typeface="Rubik" pitchFamily="2" charset="-79"/>
                    <a:cs typeface="Rubik" pitchFamily="2" charset="-79"/>
                    <a:sym typeface="Wingdings" panose="05000000000000000000" pitchFamily="2" charset="2"/>
                  </a:rPr>
                  <a:t>application</a:t>
                </a:r>
                <a:endParaRPr lang="it-IT" sz="2200" dirty="0">
                  <a:solidFill>
                    <a:srgbClr val="23373B"/>
                  </a:solidFill>
                  <a:latin typeface="Rubik" pitchFamily="2" charset="-79"/>
                  <a:cs typeface="Rubik" pitchFamily="2" charset="-79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6" name="Rettango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7" y="4859806"/>
                <a:ext cx="11393805" cy="769441"/>
              </a:xfrm>
              <a:prstGeom prst="rect">
                <a:avLst/>
              </a:prstGeom>
              <a:blipFill>
                <a:blip r:embed="rId5"/>
                <a:stretch>
                  <a:fillRect l="-589"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843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487</Words>
  <Application>Microsoft Office PowerPoint</Application>
  <PresentationFormat>Widescreen</PresentationFormat>
  <Paragraphs>129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Franklin Gothic Book</vt:lpstr>
      <vt:lpstr>Franklin Gothic Medium</vt:lpstr>
      <vt:lpstr>Garamond</vt:lpstr>
      <vt:lpstr>Rubik</vt:lpstr>
      <vt:lpstr>Rubik Light</vt:lpstr>
      <vt:lpstr>Segoe UI Light</vt:lpstr>
      <vt:lpstr>Verdana</vt:lpstr>
      <vt:lpstr>Wingdings</vt:lpstr>
      <vt:lpstr>Tema di Office</vt:lpstr>
      <vt:lpstr>Presentazione standard di PowerPoint</vt:lpstr>
      <vt:lpstr>Outline</vt:lpstr>
      <vt:lpstr>Outline</vt:lpstr>
      <vt:lpstr>Scope of the laboratory</vt:lpstr>
      <vt:lpstr>Frames</vt:lpstr>
      <vt:lpstr>Frames</vt:lpstr>
      <vt:lpstr>Frames</vt:lpstr>
      <vt:lpstr>Attitude representation</vt:lpstr>
      <vt:lpstr>Quaternions</vt:lpstr>
      <vt:lpstr>Rotation matrix corresponding to a quaternion</vt:lpstr>
      <vt:lpstr>Time derivative of a quaternion</vt:lpstr>
      <vt:lpstr>Outline</vt:lpstr>
      <vt:lpstr>Simple model</vt:lpstr>
      <vt:lpstr>Model state space equations</vt:lpstr>
      <vt:lpstr>Linearization – state space matrix F_(4×4 ) </vt:lpstr>
      <vt:lpstr>Linearization – input matrix G_(4×3 ) </vt:lpstr>
      <vt:lpstr>Linearization – Output matrix H_(6×4 )</vt:lpstr>
      <vt:lpstr>Outline</vt:lpstr>
      <vt:lpstr>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Mirko Mazzoleni</cp:lastModifiedBy>
  <cp:revision>30</cp:revision>
  <dcterms:created xsi:type="dcterms:W3CDTF">2018-11-28T11:02:36Z</dcterms:created>
  <dcterms:modified xsi:type="dcterms:W3CDTF">2018-12-11T14:57:54Z</dcterms:modified>
</cp:coreProperties>
</file>